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311" r:id="rId4"/>
    <p:sldId id="264" r:id="rId5"/>
    <p:sldId id="262" r:id="rId6"/>
    <p:sldId id="265" r:id="rId7"/>
    <p:sldId id="266" r:id="rId8"/>
    <p:sldId id="267" r:id="rId9"/>
    <p:sldId id="268" r:id="rId10"/>
    <p:sldId id="270" r:id="rId11"/>
    <p:sldId id="285" r:id="rId12"/>
    <p:sldId id="280" r:id="rId13"/>
    <p:sldId id="312" r:id="rId14"/>
    <p:sldId id="306" r:id="rId15"/>
    <p:sldId id="307" r:id="rId16"/>
    <p:sldId id="314" r:id="rId17"/>
    <p:sldId id="313" r:id="rId18"/>
    <p:sldId id="284" r:id="rId19"/>
    <p:sldId id="316" r:id="rId20"/>
    <p:sldId id="272" r:id="rId21"/>
    <p:sldId id="282" r:id="rId22"/>
    <p:sldId id="275" r:id="rId23"/>
    <p:sldId id="279" r:id="rId24"/>
    <p:sldId id="283" r:id="rId25"/>
    <p:sldId id="278" r:id="rId26"/>
    <p:sldId id="276" r:id="rId27"/>
    <p:sldId id="319" r:id="rId28"/>
    <p:sldId id="318" r:id="rId29"/>
    <p:sldId id="277" r:id="rId30"/>
    <p:sldId id="317" r:id="rId31"/>
    <p:sldId id="321" r:id="rId32"/>
    <p:sldId id="322" r:id="rId33"/>
    <p:sldId id="323" r:id="rId34"/>
    <p:sldId id="308" r:id="rId35"/>
    <p:sldId id="309" r:id="rId36"/>
    <p:sldId id="315" r:id="rId37"/>
    <p:sldId id="305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7815" autoAdjust="0"/>
  </p:normalViewPr>
  <p:slideViewPr>
    <p:cSldViewPr snapToGrid="0">
      <p:cViewPr varScale="1">
        <p:scale>
          <a:sx n="60" d="100"/>
          <a:sy n="60" d="100"/>
        </p:scale>
        <p:origin x="8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9E55-70B2-4D2F-8F82-75AFC7942DEC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958B3-02FE-4094-BBD6-999BC366A3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2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51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Turned Translation on</a:t>
            </a:r>
          </a:p>
          <a:p>
            <a:r>
              <a:rPr lang="en-US" dirty="0"/>
              <a:t>Whisper in parallel</a:t>
            </a:r>
          </a:p>
          <a:p>
            <a:r>
              <a:rPr lang="en-US" dirty="0"/>
              <a:t>Scrum meeting</a:t>
            </a:r>
          </a:p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: LOCAL </a:t>
            </a:r>
            <a:r>
              <a:rPr lang="de-DE" dirty="0" err="1"/>
              <a:t>vs</a:t>
            </a:r>
            <a:r>
              <a:rPr lang="de-DE" dirty="0"/>
              <a:t>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90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 at the time</a:t>
            </a:r>
          </a:p>
          <a:p>
            <a:r>
              <a:rPr lang="en-US" dirty="0"/>
              <a:t>Solution then: separate English meeting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309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Meeting in zoom. Strong GPU in office.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65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60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German meeting English subtitles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07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naïve: sound is missed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114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Threads: OS level. Shared Mem: references in Queue!</a:t>
            </a:r>
          </a:p>
          <a:p>
            <a:r>
              <a:rPr lang="en-US" dirty="0"/>
              <a:t>Processes: pickled!</a:t>
            </a:r>
          </a:p>
          <a:p>
            <a:r>
              <a:rPr lang="de-DE" dirty="0" err="1"/>
              <a:t>Why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Threads?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125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454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Async: new version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952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Speed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safety</a:t>
            </a:r>
          </a:p>
          <a:p>
            <a:r>
              <a:rPr lang="en-US" dirty="0"/>
              <a:t>Privacy</a:t>
            </a:r>
          </a:p>
          <a:p>
            <a:r>
              <a:rPr lang="en-US" dirty="0"/>
              <a:t>Too heavy for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51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September, </a:t>
            </a:r>
          </a:p>
          <a:p>
            <a:r>
              <a:rPr lang="en-US" dirty="0"/>
              <a:t>Between </a:t>
            </a:r>
            <a:r>
              <a:rPr lang="en-US" dirty="0" err="1"/>
              <a:t>StableDiff</a:t>
            </a:r>
            <a:r>
              <a:rPr lang="en-US" dirty="0"/>
              <a:t> and ChatGPT, overlooked, </a:t>
            </a:r>
          </a:p>
          <a:p>
            <a:r>
              <a:rPr lang="en-US" dirty="0"/>
              <a:t>Open Source on 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HuggingFace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99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dream: understand everybody</a:t>
            </a:r>
          </a:p>
          <a:p>
            <a:r>
              <a:rPr lang="en-US" dirty="0"/>
              <a:t>If you have this, message me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79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4CE96-DBBC-47C7-8251-53104F19069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04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Overwhelming slide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998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and hours…</a:t>
            </a:r>
          </a:p>
          <a:p>
            <a:r>
              <a:rPr lang="en-US" dirty="0"/>
              <a:t>In Intro I did not need to tell which language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88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model arch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4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recognize: GPT: Transformer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Details on tokens. </a:t>
            </a:r>
          </a:p>
          <a:p>
            <a:r>
              <a:rPr lang="en-US" dirty="0"/>
              <a:t>Talk to me later or read OpenAI blog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33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397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good, right?</a:t>
            </a:r>
          </a:p>
          <a:p>
            <a:r>
              <a:rPr lang="en-US" dirty="0"/>
              <a:t>Computer at home, mid-range Graphics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58B3-02FE-4094-BBD6-999BC366A3C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83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2B78-0DAF-7262-99FC-F2FB2AC4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C86D1-7D3E-D9AA-6EC5-BDB050F05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49AD8-AEEA-0085-FEBD-B763C3A8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0168-6C42-3582-DD4D-30A8D451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F2F6-B6E7-4FA4-1917-6694CE78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8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743D-ECDD-288F-06D5-60CCD861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60A9A-DC42-88EF-8BE9-C7478923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B957-0228-2D5D-C9BA-06EAC69E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98437-3652-5F05-4618-AA14408C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A572-CBF0-E6A5-A3AD-1B3E7400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7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C1CBC-1DF9-F795-E862-128F057E1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6B726-72BB-2FBC-7B05-D5DB08DAD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E0161-01AA-2651-67AC-3AC86F05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480C0-9C3E-C9C2-8188-786FB682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7FACF-95FA-5B30-7E2C-A33E16FB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7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7180-CE12-6CD1-B708-88C8D3C4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1BDE4-A2FF-D6AB-3B3F-1D36A802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2C81-AA93-D2CA-AF31-9FF03C86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D515F-840A-D258-B12F-3F6B00DC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9880-507B-8E65-B805-B737DB41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83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016-BE23-A2E1-E958-6AF5E459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D2C85-52CA-40B4-9231-7F4E0C53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9C5AE-C35E-F1C5-4247-ECEC446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783C-EAC3-617D-8A04-5D51F181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F7B71-921A-955F-60C8-0751AF7E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72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7233-64B9-4675-684D-DB4EB07E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D8DF-8750-045D-40B8-E3051E266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7CB4-B19B-47F3-347B-84B890F33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18B7A-7CB3-C7B5-7AAB-685B7BB8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37951-19EF-82D7-8CD0-BCA7D647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20C6E-D919-0D0C-8B9B-2C7857F0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5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BD27-39B2-5F6A-3FB6-F1B1D749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BD23-278D-798B-493C-AB69F23C1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09454-2141-2CBE-0F9B-8521BE92E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05FCF-F0E3-ECB3-19AB-F5E4DB4B0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4E390-F4F1-39E1-0D74-F92FC9EF2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0BF93-5D42-63C5-3F5E-4364689A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43AF6-BB1D-04F0-3BD5-3A425E25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D6673-2C35-8876-B82C-C5B87111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0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7333-436A-7574-30BD-C867E8AF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F904B-5DBD-C348-F6A2-213217B3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B2B9-DDB3-6D19-B2A7-3411927BF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1725D-2DAB-09D2-E469-5FF53A6C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2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704CF-3D43-2A4F-A908-7EE19740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52B65-105D-DD86-73DF-218DB72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F48C-FB84-D5E5-BCD6-B84E2373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97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D14B-3030-0210-288B-76ECB306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ACB8-026D-666F-2044-D7D409E6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85717-6ABE-3F07-CCE4-D7A60BB3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A58DB-994F-ABCF-C594-49F1650B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981A0-4BE2-C1CB-54CC-2CCA4D5D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E6DB0-7BEA-F74B-AF9B-A990266F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24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3BD7-CD54-3061-8D8E-1FCBD908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2431F-4D3A-6277-2A7B-BF14C6C9E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1F841-D59C-3BB3-8E9C-CDF72B509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61C8F-DAA4-7938-048D-644EDB8B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1E704-3920-F66D-33CD-E0FF78E8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B043E-4FC3-6B57-440E-240107D6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88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A519B-F9FD-3BB5-02C2-808CB7B0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5F09-0E8B-3F37-1927-81E20737D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D3FA-7782-ED9E-D06F-4281A349C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6AEC-28AB-4BEE-A064-41803E0AA6DA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C89A-AAD5-073C-7D96-7C1A4F345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8396-E5F9-1B71-6D85-FCBA7498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4ACA-D55A-408E-BD16-47DAA4CA1E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55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A29A-42F5-9D2E-5C4F-E7A9832C4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11FC-6F9E-53B0-7CB3-BEB1CA60F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CC62-21DC-E049-3E3A-07274401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sheeran">
            <a:hlinkClick r:id="" action="ppaction://media"/>
            <a:extLst>
              <a:ext uri="{FF2B5EF4-FFF2-40B4-BE49-F238E27FC236}">
                <a16:creationId xmlns:a16="http://schemas.microsoft.com/office/drawing/2014/main" id="{A3350263-4A3E-350F-55F5-5875626BCC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31910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CC62-21DC-E049-3E3A-07274401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sheeran">
            <a:hlinkClick r:id="" action="ppaction://media"/>
            <a:extLst>
              <a:ext uri="{FF2B5EF4-FFF2-40B4-BE49-F238E27FC236}">
                <a16:creationId xmlns:a16="http://schemas.microsoft.com/office/drawing/2014/main" id="{A3350263-4A3E-350F-55F5-5875626BCC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A56878-2A0C-666B-039E-776BC1590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4814" y="1027905"/>
            <a:ext cx="13356249" cy="19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9E44E-5633-4086-A831-2A9B50B8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6DFDD-75D3-1A88-99CC-02ADE90EA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MS Teams transcription</a:t>
            </a:r>
            <a:endParaRPr lang="de-DE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2ABE928-C73D-3DA5-19C7-8A945EF93C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7" y="2941392"/>
            <a:ext cx="5157787" cy="7288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4A8799-53CD-BD38-5C16-B30C1F622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Whisper Subtitles</a:t>
            </a:r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66A8B9-175D-8487-4836-D5D56DA20A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94428" y="2941392"/>
            <a:ext cx="5183188" cy="7412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59120-3C95-D6F0-5F2B-E3383ACCCB79}"/>
              </a:ext>
            </a:extLst>
          </p:cNvPr>
          <p:cNvSpPr txBox="1"/>
          <p:nvPr/>
        </p:nvSpPr>
        <p:spPr>
          <a:xfrm>
            <a:off x="1023400" y="4378219"/>
            <a:ext cx="162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Cloud</a:t>
            </a:r>
            <a:endParaRPr lang="de-DE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7FC03-D82A-515D-3662-05EB4DBCA359}"/>
              </a:ext>
            </a:extLst>
          </p:cNvPr>
          <p:cNvSpPr txBox="1"/>
          <p:nvPr/>
        </p:nvSpPr>
        <p:spPr>
          <a:xfrm>
            <a:off x="6323086" y="4378220"/>
            <a:ext cx="183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Local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82275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54C8-61A0-222A-995D-463F65D51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Whisper AI For Subtitles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B70225-6C0F-9884-78D9-0A849EAA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97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3AE0-7F15-4395-9B8C-DE882235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2DCBB-424A-E80F-0264-5A825CCF9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Munich based IT Consultancy expanding to EU and Australia</a:t>
            </a:r>
          </a:p>
          <a:p>
            <a:endParaRPr lang="en-US" dirty="0"/>
          </a:p>
          <a:p>
            <a:r>
              <a:rPr lang="en-US" dirty="0"/>
              <a:t>90 % of employees are German. But 5 % don’t understand German</a:t>
            </a:r>
          </a:p>
          <a:p>
            <a:endParaRPr lang="en-US" dirty="0"/>
          </a:p>
          <a:p>
            <a:r>
              <a:rPr lang="de-DE" dirty="0"/>
              <a:t>Company update </a:t>
            </a:r>
            <a:r>
              <a:rPr lang="de-DE" dirty="0" err="1"/>
              <a:t>meetings</a:t>
            </a:r>
            <a:r>
              <a:rPr lang="de-DE" dirty="0"/>
              <a:t> live – </a:t>
            </a:r>
            <a:r>
              <a:rPr lang="de-DE" dirty="0" err="1"/>
              <a:t>only</a:t>
            </a:r>
            <a:r>
              <a:rPr lang="de-DE" dirty="0"/>
              <a:t> in German</a:t>
            </a:r>
          </a:p>
        </p:txBody>
      </p:sp>
    </p:spTree>
    <p:extLst>
      <p:ext uri="{BB962C8B-B14F-4D97-AF65-F5344CB8AC3E}">
        <p14:creationId xmlns:p14="http://schemas.microsoft.com/office/powerpoint/2010/main" val="11721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AEE1E7-E756-3F6D-E12F-9C21A1DEE42A}"/>
              </a:ext>
            </a:extLst>
          </p:cNvPr>
          <p:cNvSpPr/>
          <p:nvPr/>
        </p:nvSpPr>
        <p:spPr>
          <a:xfrm>
            <a:off x="660883" y="1859203"/>
            <a:ext cx="3859667" cy="422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F520D-804E-501E-2C57-7095A4A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pic>
        <p:nvPicPr>
          <p:cNvPr id="10" name="Content Placeholder 9" descr="Graphical user interface, text, application">
            <a:extLst>
              <a:ext uri="{FF2B5EF4-FFF2-40B4-BE49-F238E27FC236}">
                <a16:creationId xmlns:a16="http://schemas.microsoft.com/office/drawing/2014/main" id="{0B749823-421E-5883-6188-667485A1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"/>
          <a:stretch/>
        </p:blipFill>
        <p:spPr>
          <a:xfrm>
            <a:off x="1244348" y="2347967"/>
            <a:ext cx="2464214" cy="13894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28461-38E5-DB2A-7546-14DD8A5236EE}"/>
              </a:ext>
            </a:extLst>
          </p:cNvPr>
          <p:cNvSpPr txBox="1"/>
          <p:nvPr/>
        </p:nvSpPr>
        <p:spPr>
          <a:xfrm>
            <a:off x="1623071" y="18592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Zoom meeting</a:t>
            </a:r>
            <a:endParaRPr lang="de-DE" dirty="0"/>
          </a:p>
        </p:txBody>
      </p:sp>
      <p:pic>
        <p:nvPicPr>
          <p:cNvPr id="15" name="Picture 1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0C95ABC0-E716-848B-620B-291E04F56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74423"/>
            <a:ext cx="1724564" cy="2494547"/>
          </a:xfrm>
          <a:prstGeom prst="rect">
            <a:avLst/>
          </a:prstGeom>
        </p:spPr>
      </p:pic>
      <p:pic>
        <p:nvPicPr>
          <p:cNvPr id="8" name="Picture 7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EFC27071-340C-4A90-2834-569B03F84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65" y="2319474"/>
            <a:ext cx="2498537" cy="14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2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AEE1E7-E756-3F6D-E12F-9C21A1DEE42A}"/>
              </a:ext>
            </a:extLst>
          </p:cNvPr>
          <p:cNvSpPr/>
          <p:nvPr/>
        </p:nvSpPr>
        <p:spPr>
          <a:xfrm>
            <a:off x="660883" y="1859203"/>
            <a:ext cx="3859667" cy="422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F520D-804E-501E-2C57-7095A4A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pic>
        <p:nvPicPr>
          <p:cNvPr id="10" name="Content Placeholder 9" descr="Graphical user interface, text, application">
            <a:extLst>
              <a:ext uri="{FF2B5EF4-FFF2-40B4-BE49-F238E27FC236}">
                <a16:creationId xmlns:a16="http://schemas.microsoft.com/office/drawing/2014/main" id="{0B749823-421E-5883-6188-667485A1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"/>
          <a:stretch/>
        </p:blipFill>
        <p:spPr>
          <a:xfrm>
            <a:off x="1244348" y="2347967"/>
            <a:ext cx="2464214" cy="13894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28461-38E5-DB2A-7546-14DD8A5236EE}"/>
              </a:ext>
            </a:extLst>
          </p:cNvPr>
          <p:cNvSpPr txBox="1"/>
          <p:nvPr/>
        </p:nvSpPr>
        <p:spPr>
          <a:xfrm>
            <a:off x="1623071" y="18592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Zoom meeting</a:t>
            </a:r>
            <a:endParaRPr lang="de-DE" dirty="0"/>
          </a:p>
        </p:txBody>
      </p:sp>
      <p:pic>
        <p:nvPicPr>
          <p:cNvPr id="15" name="Picture 1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0C95ABC0-E716-848B-620B-291E04F56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74423"/>
            <a:ext cx="1724564" cy="24945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F4F74AF-A374-2CB6-9608-F2C5D19B99FA}"/>
              </a:ext>
            </a:extLst>
          </p:cNvPr>
          <p:cNvSpPr/>
          <p:nvPr/>
        </p:nvSpPr>
        <p:spPr>
          <a:xfrm>
            <a:off x="5245768" y="1859204"/>
            <a:ext cx="2646948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Audio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41439-C45B-156F-37B5-54003D353E7A}"/>
              </a:ext>
            </a:extLst>
          </p:cNvPr>
          <p:cNvSpPr txBox="1"/>
          <p:nvPr/>
        </p:nvSpPr>
        <p:spPr>
          <a:xfrm>
            <a:off x="8160411" y="118335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Whisper AI (in python)</a:t>
            </a:r>
            <a:endParaRPr lang="de-DE" dirty="0"/>
          </a:p>
        </p:txBody>
      </p:sp>
      <p:pic>
        <p:nvPicPr>
          <p:cNvPr id="3" name="Picture 2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21E6DD7F-6C1E-01F3-F42B-9C59558E8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4" y="1573919"/>
            <a:ext cx="757591" cy="830148"/>
          </a:xfrm>
          <a:prstGeom prst="rect">
            <a:avLst/>
          </a:prstGeom>
        </p:spPr>
      </p:pic>
      <p:pic>
        <p:nvPicPr>
          <p:cNvPr id="8" name="Picture 7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EFC27071-340C-4A90-2834-569B03F84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65" y="2319474"/>
            <a:ext cx="2498537" cy="14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AEE1E7-E756-3F6D-E12F-9C21A1DEE42A}"/>
              </a:ext>
            </a:extLst>
          </p:cNvPr>
          <p:cNvSpPr/>
          <p:nvPr/>
        </p:nvSpPr>
        <p:spPr>
          <a:xfrm>
            <a:off x="660883" y="1859203"/>
            <a:ext cx="3859667" cy="422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F520D-804E-501E-2C57-7095A4A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pic>
        <p:nvPicPr>
          <p:cNvPr id="10" name="Content Placeholder 9" descr="Graphical user interface, text, application">
            <a:extLst>
              <a:ext uri="{FF2B5EF4-FFF2-40B4-BE49-F238E27FC236}">
                <a16:creationId xmlns:a16="http://schemas.microsoft.com/office/drawing/2014/main" id="{0B749823-421E-5883-6188-667485A1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"/>
          <a:stretch/>
        </p:blipFill>
        <p:spPr>
          <a:xfrm>
            <a:off x="1244348" y="2347967"/>
            <a:ext cx="2464214" cy="13894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28461-38E5-DB2A-7546-14DD8A5236EE}"/>
              </a:ext>
            </a:extLst>
          </p:cNvPr>
          <p:cNvSpPr txBox="1"/>
          <p:nvPr/>
        </p:nvSpPr>
        <p:spPr>
          <a:xfrm>
            <a:off x="1623071" y="18592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Zoom meeting</a:t>
            </a:r>
            <a:endParaRPr lang="de-DE" dirty="0"/>
          </a:p>
        </p:txBody>
      </p:sp>
      <p:pic>
        <p:nvPicPr>
          <p:cNvPr id="15" name="Picture 1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0C95ABC0-E716-848B-620B-291E04F5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74423"/>
            <a:ext cx="1724564" cy="24945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F4F74AF-A374-2CB6-9608-F2C5D19B99FA}"/>
              </a:ext>
            </a:extLst>
          </p:cNvPr>
          <p:cNvSpPr/>
          <p:nvPr/>
        </p:nvSpPr>
        <p:spPr>
          <a:xfrm>
            <a:off x="5245768" y="1859204"/>
            <a:ext cx="2646948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Audio</a:t>
            </a:r>
            <a:endParaRPr lang="de-D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0262E4-1816-8927-5FEB-DDE313CEC0B4}"/>
              </a:ext>
            </a:extLst>
          </p:cNvPr>
          <p:cNvSpPr/>
          <p:nvPr/>
        </p:nvSpPr>
        <p:spPr>
          <a:xfrm rot="1539259">
            <a:off x="5168261" y="3074659"/>
            <a:ext cx="2804415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Video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41439-C45B-156F-37B5-54003D353E7A}"/>
              </a:ext>
            </a:extLst>
          </p:cNvPr>
          <p:cNvSpPr txBox="1"/>
          <p:nvPr/>
        </p:nvSpPr>
        <p:spPr>
          <a:xfrm>
            <a:off x="8160411" y="118335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Whisper AI (in python)</a:t>
            </a:r>
            <a:endParaRPr lang="de-DE" dirty="0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9B00F3E7-A540-BDD9-3F58-2F9BD6A31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72" y="4202391"/>
            <a:ext cx="1730398" cy="99160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409E51-7E33-F57C-A519-FB14ED40DDB5}"/>
              </a:ext>
            </a:extLst>
          </p:cNvPr>
          <p:cNvSpPr/>
          <p:nvPr/>
        </p:nvSpPr>
        <p:spPr>
          <a:xfrm rot="5400000">
            <a:off x="8162338" y="2929036"/>
            <a:ext cx="1543996" cy="757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Subtitles</a:t>
            </a:r>
            <a:endParaRPr lang="de-DE" sz="2000" dirty="0"/>
          </a:p>
        </p:txBody>
      </p:sp>
      <p:pic>
        <p:nvPicPr>
          <p:cNvPr id="3" name="Picture 2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21E6DD7F-6C1E-01F3-F42B-9C59558E8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4" y="1573919"/>
            <a:ext cx="757591" cy="830148"/>
          </a:xfrm>
          <a:prstGeom prst="rect">
            <a:avLst/>
          </a:prstGeom>
        </p:spPr>
      </p:pic>
      <p:pic>
        <p:nvPicPr>
          <p:cNvPr id="8" name="Picture 7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EFC27071-340C-4A90-2834-569B03F84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65" y="2319474"/>
            <a:ext cx="2498537" cy="14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9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AEE1E7-E756-3F6D-E12F-9C21A1DEE42A}"/>
              </a:ext>
            </a:extLst>
          </p:cNvPr>
          <p:cNvSpPr/>
          <p:nvPr/>
        </p:nvSpPr>
        <p:spPr>
          <a:xfrm>
            <a:off x="660883" y="1859203"/>
            <a:ext cx="3859667" cy="422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F520D-804E-501E-2C57-7095A4A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pic>
        <p:nvPicPr>
          <p:cNvPr id="10" name="Content Placeholder 9" descr="Graphical user interface, text, application">
            <a:extLst>
              <a:ext uri="{FF2B5EF4-FFF2-40B4-BE49-F238E27FC236}">
                <a16:creationId xmlns:a16="http://schemas.microsoft.com/office/drawing/2014/main" id="{0B749823-421E-5883-6188-667485A1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"/>
          <a:stretch/>
        </p:blipFill>
        <p:spPr>
          <a:xfrm>
            <a:off x="1244348" y="2347967"/>
            <a:ext cx="2464214" cy="13894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28461-38E5-DB2A-7546-14DD8A5236EE}"/>
              </a:ext>
            </a:extLst>
          </p:cNvPr>
          <p:cNvSpPr txBox="1"/>
          <p:nvPr/>
        </p:nvSpPr>
        <p:spPr>
          <a:xfrm>
            <a:off x="1623071" y="18592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Zoom meeting</a:t>
            </a:r>
            <a:endParaRPr lang="de-DE" dirty="0"/>
          </a:p>
        </p:txBody>
      </p:sp>
      <p:pic>
        <p:nvPicPr>
          <p:cNvPr id="15" name="Picture 1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0C95ABC0-E716-848B-620B-291E04F56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74423"/>
            <a:ext cx="1724564" cy="24945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F4F74AF-A374-2CB6-9608-F2C5D19B99FA}"/>
              </a:ext>
            </a:extLst>
          </p:cNvPr>
          <p:cNvSpPr/>
          <p:nvPr/>
        </p:nvSpPr>
        <p:spPr>
          <a:xfrm>
            <a:off x="5245768" y="1859204"/>
            <a:ext cx="2646948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Audio</a:t>
            </a:r>
            <a:endParaRPr lang="de-D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0262E4-1816-8927-5FEB-DDE313CEC0B4}"/>
              </a:ext>
            </a:extLst>
          </p:cNvPr>
          <p:cNvSpPr/>
          <p:nvPr/>
        </p:nvSpPr>
        <p:spPr>
          <a:xfrm rot="1539259">
            <a:off x="5168261" y="3074659"/>
            <a:ext cx="2804415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Video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41439-C45B-156F-37B5-54003D353E7A}"/>
              </a:ext>
            </a:extLst>
          </p:cNvPr>
          <p:cNvSpPr txBox="1"/>
          <p:nvPr/>
        </p:nvSpPr>
        <p:spPr>
          <a:xfrm>
            <a:off x="8160411" y="118335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Whisper AI (in python)</a:t>
            </a:r>
            <a:endParaRPr lang="de-DE" dirty="0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9B00F3E7-A540-BDD9-3F58-2F9BD6A31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72" y="4202391"/>
            <a:ext cx="1730398" cy="99160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409E51-7E33-F57C-A519-FB14ED40DDB5}"/>
              </a:ext>
            </a:extLst>
          </p:cNvPr>
          <p:cNvSpPr/>
          <p:nvPr/>
        </p:nvSpPr>
        <p:spPr>
          <a:xfrm rot="5400000">
            <a:off x="8162338" y="2929036"/>
            <a:ext cx="1543996" cy="757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Subtitles</a:t>
            </a:r>
            <a:endParaRPr lang="de-DE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A8EF43-ECA9-8D7C-9206-6F5FE126D9CE}"/>
              </a:ext>
            </a:extLst>
          </p:cNvPr>
          <p:cNvSpPr txBox="1"/>
          <p:nvPr/>
        </p:nvSpPr>
        <p:spPr>
          <a:xfrm>
            <a:off x="8243780" y="5287337"/>
            <a:ext cx="177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“Virtual Camera”</a:t>
            </a:r>
            <a:endParaRPr lang="de-DE" dirty="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465CA26D-C47D-C0EB-699D-45933C2D88AA}"/>
              </a:ext>
            </a:extLst>
          </p:cNvPr>
          <p:cNvSpPr/>
          <p:nvPr/>
        </p:nvSpPr>
        <p:spPr>
          <a:xfrm>
            <a:off x="4985173" y="4910276"/>
            <a:ext cx="2860130" cy="7058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Video with subtitles</a:t>
            </a:r>
            <a:endParaRPr lang="de-DE" dirty="0"/>
          </a:p>
        </p:txBody>
      </p:sp>
      <p:pic>
        <p:nvPicPr>
          <p:cNvPr id="3" name="Picture 2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21E6DD7F-6C1E-01F3-F42B-9C59558E8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4" y="1573919"/>
            <a:ext cx="757591" cy="830148"/>
          </a:xfrm>
          <a:prstGeom prst="rect">
            <a:avLst/>
          </a:prstGeom>
        </p:spPr>
      </p:pic>
      <p:pic>
        <p:nvPicPr>
          <p:cNvPr id="8" name="Picture 7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EFC27071-340C-4A90-2834-569B03F84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65" y="2319474"/>
            <a:ext cx="2498537" cy="1445215"/>
          </a:xfrm>
          <a:prstGeom prst="rect">
            <a:avLst/>
          </a:prstGeom>
        </p:spPr>
      </p:pic>
      <p:pic>
        <p:nvPicPr>
          <p:cNvPr id="9" name="Picture 8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018C0EDD-D3C0-E747-CEBF-1A8420194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6" y="4199882"/>
            <a:ext cx="2473796" cy="1430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27924-3A73-AE82-903C-4A95AED4EC3D}"/>
              </a:ext>
            </a:extLst>
          </p:cNvPr>
          <p:cNvSpPr txBox="1"/>
          <p:nvPr/>
        </p:nvSpPr>
        <p:spPr>
          <a:xfrm>
            <a:off x="1612329" y="500453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Subtitles</a:t>
            </a:r>
            <a:endParaRPr lang="de-DE" sz="3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5" name="Picture 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73A08E4B-EBEF-128D-8B8E-B611CB7E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81726"/>
            <a:ext cx="1724564" cy="2494547"/>
          </a:xfrm>
          <a:prstGeom prst="rect">
            <a:avLst/>
          </a:prstGeom>
        </p:spPr>
      </p:pic>
      <p:pic>
        <p:nvPicPr>
          <p:cNvPr id="6" name="Picture 5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5946F98E-42AA-63F8-F862-1E5890924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4" y="1581222"/>
            <a:ext cx="757591" cy="8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AEE1E7-E756-3F6D-E12F-9C21A1DEE42A}"/>
              </a:ext>
            </a:extLst>
          </p:cNvPr>
          <p:cNvSpPr/>
          <p:nvPr/>
        </p:nvSpPr>
        <p:spPr>
          <a:xfrm>
            <a:off x="660883" y="1859203"/>
            <a:ext cx="3859667" cy="4221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5F520D-804E-501E-2C57-7095A4A4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pic>
        <p:nvPicPr>
          <p:cNvPr id="10" name="Content Placeholder 9" descr="Graphical user interface, text, application">
            <a:extLst>
              <a:ext uri="{FF2B5EF4-FFF2-40B4-BE49-F238E27FC236}">
                <a16:creationId xmlns:a16="http://schemas.microsoft.com/office/drawing/2014/main" id="{0B749823-421E-5883-6188-667485A1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"/>
          <a:stretch/>
        </p:blipFill>
        <p:spPr>
          <a:xfrm>
            <a:off x="1244348" y="2347967"/>
            <a:ext cx="2464214" cy="138948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28461-38E5-DB2A-7546-14DD8A5236EE}"/>
              </a:ext>
            </a:extLst>
          </p:cNvPr>
          <p:cNvSpPr txBox="1"/>
          <p:nvPr/>
        </p:nvSpPr>
        <p:spPr>
          <a:xfrm>
            <a:off x="1623071" y="18592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Zoom meeting</a:t>
            </a:r>
            <a:endParaRPr lang="de-DE" dirty="0"/>
          </a:p>
        </p:txBody>
      </p:sp>
      <p:pic>
        <p:nvPicPr>
          <p:cNvPr id="15" name="Picture 14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0C95ABC0-E716-848B-620B-291E04F5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370" y="2174423"/>
            <a:ext cx="1724564" cy="24945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F4F74AF-A374-2CB6-9608-F2C5D19B99FA}"/>
              </a:ext>
            </a:extLst>
          </p:cNvPr>
          <p:cNvSpPr/>
          <p:nvPr/>
        </p:nvSpPr>
        <p:spPr>
          <a:xfrm>
            <a:off x="5245768" y="1859204"/>
            <a:ext cx="2646948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Audio</a:t>
            </a:r>
            <a:endParaRPr lang="de-D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0262E4-1816-8927-5FEB-DDE313CEC0B4}"/>
              </a:ext>
            </a:extLst>
          </p:cNvPr>
          <p:cNvSpPr/>
          <p:nvPr/>
        </p:nvSpPr>
        <p:spPr>
          <a:xfrm rot="1539259">
            <a:off x="5168261" y="3074659"/>
            <a:ext cx="2804415" cy="705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Video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41439-C45B-156F-37B5-54003D353E7A}"/>
              </a:ext>
            </a:extLst>
          </p:cNvPr>
          <p:cNvSpPr txBox="1"/>
          <p:nvPr/>
        </p:nvSpPr>
        <p:spPr>
          <a:xfrm>
            <a:off x="8160411" y="118335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Whisper AI (in python)</a:t>
            </a:r>
            <a:endParaRPr lang="de-DE" dirty="0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9B00F3E7-A540-BDD9-3F58-2F9BD6A31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72" y="4202391"/>
            <a:ext cx="1730398" cy="99160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409E51-7E33-F57C-A519-FB14ED40DDB5}"/>
              </a:ext>
            </a:extLst>
          </p:cNvPr>
          <p:cNvSpPr/>
          <p:nvPr/>
        </p:nvSpPr>
        <p:spPr>
          <a:xfrm rot="5400000">
            <a:off x="8162338" y="2929036"/>
            <a:ext cx="1543996" cy="757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Subtitles</a:t>
            </a:r>
            <a:endParaRPr lang="de-DE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A8EF43-ECA9-8D7C-9206-6F5FE126D9CE}"/>
              </a:ext>
            </a:extLst>
          </p:cNvPr>
          <p:cNvSpPr txBox="1"/>
          <p:nvPr/>
        </p:nvSpPr>
        <p:spPr>
          <a:xfrm>
            <a:off x="8243780" y="5287337"/>
            <a:ext cx="177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“Virtual Camera”</a:t>
            </a:r>
            <a:endParaRPr lang="de-DE" dirty="0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465CA26D-C47D-C0EB-699D-45933C2D88AA}"/>
              </a:ext>
            </a:extLst>
          </p:cNvPr>
          <p:cNvSpPr/>
          <p:nvPr/>
        </p:nvSpPr>
        <p:spPr>
          <a:xfrm>
            <a:off x="4985173" y="4910276"/>
            <a:ext cx="2860130" cy="7058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Video with subtitles</a:t>
            </a:r>
            <a:endParaRPr lang="de-DE" dirty="0"/>
          </a:p>
        </p:txBody>
      </p:sp>
      <p:pic>
        <p:nvPicPr>
          <p:cNvPr id="3" name="Picture 2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21E6DD7F-6C1E-01F3-F42B-9C59558E8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93" y="1217031"/>
            <a:ext cx="2305439" cy="2526239"/>
          </a:xfrm>
          <a:prstGeom prst="rect">
            <a:avLst/>
          </a:prstGeom>
        </p:spPr>
      </p:pic>
      <p:pic>
        <p:nvPicPr>
          <p:cNvPr id="8" name="Picture 7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EFC27071-340C-4A90-2834-569B03F84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65" y="2319474"/>
            <a:ext cx="2498537" cy="1445215"/>
          </a:xfrm>
          <a:prstGeom prst="rect">
            <a:avLst/>
          </a:prstGeom>
        </p:spPr>
      </p:pic>
      <p:pic>
        <p:nvPicPr>
          <p:cNvPr id="9" name="Picture 8" descr="A screenshot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018C0EDD-D3C0-E747-CEBF-1A8420194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6" y="4199882"/>
            <a:ext cx="2473796" cy="1430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27924-3A73-AE82-903C-4A95AED4EC3D}"/>
              </a:ext>
            </a:extLst>
          </p:cNvPr>
          <p:cNvSpPr txBox="1"/>
          <p:nvPr/>
        </p:nvSpPr>
        <p:spPr>
          <a:xfrm>
            <a:off x="1612329" y="500453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highlight>
                  <a:srgbClr val="000000"/>
                </a:highlight>
              </a:rPr>
              <a:t>Subtitles</a:t>
            </a:r>
            <a:endParaRPr lang="de-DE" sz="3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DFE58B5-F14D-CC5A-8C8C-C1CF7F45F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74390">
            <a:off x="5498685" y="448781"/>
            <a:ext cx="4930120" cy="49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6A0B-6320-BA50-A601-6941F104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2AD2-58F4-85CF-C7B0-7178DDB4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Whisper AI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Whisper</a:t>
            </a:r>
            <a:r>
              <a:rPr lang="de-DE" dirty="0"/>
              <a:t> AI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Subtitles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Async</a:t>
            </a:r>
            <a:r>
              <a:rPr lang="de-DE" dirty="0"/>
              <a:t>, Threading and </a:t>
            </a:r>
            <a:r>
              <a:rPr lang="de-DE" dirty="0" err="1"/>
              <a:t>Multiprocessing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113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AADD5F-162F-5E35-D635-1857D14FA6D5}"/>
              </a:ext>
            </a:extLst>
          </p:cNvPr>
          <p:cNvSpPr/>
          <p:nvPr/>
        </p:nvSpPr>
        <p:spPr>
          <a:xfrm>
            <a:off x="2995573" y="2923712"/>
            <a:ext cx="1206848" cy="59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44677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349835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B3A8491-7D86-488D-C992-223EBB161582}"/>
              </a:ext>
            </a:extLst>
          </p:cNvPr>
          <p:cNvSpPr/>
          <p:nvPr/>
        </p:nvSpPr>
        <p:spPr>
          <a:xfrm>
            <a:off x="6400731" y="2923711"/>
            <a:ext cx="1206848" cy="59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7754993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335DD79-C859-FF0A-C3EC-2EC2955EE08D}"/>
              </a:ext>
            </a:extLst>
          </p:cNvPr>
          <p:cNvSpPr/>
          <p:nvPr/>
        </p:nvSpPr>
        <p:spPr>
          <a:xfrm rot="10800000">
            <a:off x="1641074" y="4499332"/>
            <a:ext cx="7175921" cy="164682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E8212-865A-07FC-C1E9-FFA137D724D7}"/>
              </a:ext>
            </a:extLst>
          </p:cNvPr>
          <p:cNvSpPr txBox="1"/>
          <p:nvPr/>
        </p:nvSpPr>
        <p:spPr>
          <a:xfrm>
            <a:off x="4868726" y="5274453"/>
            <a:ext cx="11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46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5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FFF9609-C7A4-CC7B-4AAD-DFE307925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657" y="2816228"/>
            <a:ext cx="11804379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import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threading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threading.Thread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target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=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listen_forever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args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=(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phrase_time_limit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audio_queue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)).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start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threading.Thread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target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=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transcribe_forever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args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=(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language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task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audio_queue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result_queue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)).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start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872B575-4B41-F8F0-6437-2364F5913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644" y="1868012"/>
            <a:ext cx="3587156" cy="33855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setTimeout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(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getNewMessage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,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cs typeface="Segoe UI" panose="020B0502040204020203" pitchFamily="34" charset="0"/>
              </a:rPr>
              <a:t>500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);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8200C384-92C0-E8B2-AB12-83ABDA1AC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3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46E1E-5697-B83F-9793-DB53694FD9AF}"/>
              </a:ext>
            </a:extLst>
          </p:cNvPr>
          <p:cNvSpPr/>
          <p:nvPr/>
        </p:nvSpPr>
        <p:spPr>
          <a:xfrm>
            <a:off x="2976286" y="4018004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930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46E1E-5697-B83F-9793-DB53694FD9AF}"/>
              </a:ext>
            </a:extLst>
          </p:cNvPr>
          <p:cNvSpPr/>
          <p:nvPr/>
        </p:nvSpPr>
        <p:spPr>
          <a:xfrm>
            <a:off x="2976286" y="4018004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E6B96A1-2262-98A8-E5A3-E6BBEA6D1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741" y="2909867"/>
            <a:ext cx="3046553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import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</a:b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audio_queue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queue.Queue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()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53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46E1E-5697-B83F-9793-DB53694FD9AF}"/>
              </a:ext>
            </a:extLst>
          </p:cNvPr>
          <p:cNvSpPr/>
          <p:nvPr/>
        </p:nvSpPr>
        <p:spPr>
          <a:xfrm>
            <a:off x="2976286" y="4018004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A23593-7000-46F3-9644-BE385C8D578C}"/>
              </a:ext>
            </a:extLst>
          </p:cNvPr>
          <p:cNvSpPr/>
          <p:nvPr/>
        </p:nvSpPr>
        <p:spPr>
          <a:xfrm>
            <a:off x="4273653" y="4061054"/>
            <a:ext cx="302918" cy="10610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946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A23593-7000-46F3-9644-BE385C8D578C}"/>
              </a:ext>
            </a:extLst>
          </p:cNvPr>
          <p:cNvSpPr/>
          <p:nvPr/>
        </p:nvSpPr>
        <p:spPr>
          <a:xfrm>
            <a:off x="4273653" y="4061054"/>
            <a:ext cx="302918" cy="10610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3758F-B825-FF72-C136-4A0FA641A840}"/>
              </a:ext>
            </a:extLst>
          </p:cNvPr>
          <p:cNvSpPr/>
          <p:nvPr/>
        </p:nvSpPr>
        <p:spPr>
          <a:xfrm>
            <a:off x="7784290" y="3391858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Hello and welcome to my talk.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E0E62-A520-DFB3-893F-3E5139879720}"/>
              </a:ext>
            </a:extLst>
          </p:cNvPr>
          <p:cNvSpPr/>
          <p:nvPr/>
        </p:nvSpPr>
        <p:spPr>
          <a:xfrm>
            <a:off x="7784290" y="3787997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Thank you for listening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7AD31-B9B9-9982-310E-63F7A7DAC6DF}"/>
              </a:ext>
            </a:extLst>
          </p:cNvPr>
          <p:cNvSpPr/>
          <p:nvPr/>
        </p:nvSpPr>
        <p:spPr>
          <a:xfrm rot="19921621">
            <a:off x="6919545" y="4099739"/>
            <a:ext cx="787241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858EDA-6EFB-A491-BB16-CF0898B743DE}"/>
              </a:ext>
            </a:extLst>
          </p:cNvPr>
          <p:cNvSpPr/>
          <p:nvPr/>
        </p:nvSpPr>
        <p:spPr>
          <a:xfrm>
            <a:off x="2976286" y="4018004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2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A23593-7000-46F3-9644-BE385C8D578C}"/>
              </a:ext>
            </a:extLst>
          </p:cNvPr>
          <p:cNvSpPr/>
          <p:nvPr/>
        </p:nvSpPr>
        <p:spPr>
          <a:xfrm>
            <a:off x="4273653" y="4061054"/>
            <a:ext cx="302918" cy="10610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3758F-B825-FF72-C136-4A0FA641A840}"/>
              </a:ext>
            </a:extLst>
          </p:cNvPr>
          <p:cNvSpPr/>
          <p:nvPr/>
        </p:nvSpPr>
        <p:spPr>
          <a:xfrm>
            <a:off x="7784290" y="3391858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Hello and welcome to my talk.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E0E62-A520-DFB3-893F-3E5139879720}"/>
              </a:ext>
            </a:extLst>
          </p:cNvPr>
          <p:cNvSpPr/>
          <p:nvPr/>
        </p:nvSpPr>
        <p:spPr>
          <a:xfrm>
            <a:off x="7784290" y="3787997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Thank you for listening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7AD31-B9B9-9982-310E-63F7A7DAC6DF}"/>
              </a:ext>
            </a:extLst>
          </p:cNvPr>
          <p:cNvSpPr/>
          <p:nvPr/>
        </p:nvSpPr>
        <p:spPr>
          <a:xfrm rot="19921621">
            <a:off x="6919545" y="4099739"/>
            <a:ext cx="787241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49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A23593-7000-46F3-9644-BE385C8D578C}"/>
              </a:ext>
            </a:extLst>
          </p:cNvPr>
          <p:cNvSpPr/>
          <p:nvPr/>
        </p:nvSpPr>
        <p:spPr>
          <a:xfrm>
            <a:off x="4273653" y="4061054"/>
            <a:ext cx="302918" cy="10610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3758F-B825-FF72-C136-4A0FA641A840}"/>
              </a:ext>
            </a:extLst>
          </p:cNvPr>
          <p:cNvSpPr/>
          <p:nvPr/>
        </p:nvSpPr>
        <p:spPr>
          <a:xfrm>
            <a:off x="7784290" y="3391858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Hello and welcome to my talk.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E0E62-A520-DFB3-893F-3E5139879720}"/>
              </a:ext>
            </a:extLst>
          </p:cNvPr>
          <p:cNvSpPr/>
          <p:nvPr/>
        </p:nvSpPr>
        <p:spPr>
          <a:xfrm>
            <a:off x="7784290" y="3787997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Thank you for listening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7AD31-B9B9-9982-310E-63F7A7DAC6DF}"/>
              </a:ext>
            </a:extLst>
          </p:cNvPr>
          <p:cNvSpPr/>
          <p:nvPr/>
        </p:nvSpPr>
        <p:spPr>
          <a:xfrm rot="19921621">
            <a:off x="6919545" y="4099739"/>
            <a:ext cx="787241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DA528BB-7293-325C-F631-8475E627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29" y="3495609"/>
            <a:ext cx="3046553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import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</a:b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result_queue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queue.Queue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()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4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D49C-E970-7C66-B5B9-28F1870C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Whisper AI For Subtitles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672E0B-E33A-542A-2B9D-52E0A4F9CEC1}"/>
              </a:ext>
            </a:extLst>
          </p:cNvPr>
          <p:cNvSpPr/>
          <p:nvPr/>
        </p:nvSpPr>
        <p:spPr>
          <a:xfrm>
            <a:off x="960259" y="1574466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F6DC1-CC93-006F-761F-9A83EB35B71C}"/>
              </a:ext>
            </a:extLst>
          </p:cNvPr>
          <p:cNvSpPr/>
          <p:nvPr/>
        </p:nvSpPr>
        <p:spPr>
          <a:xfrm>
            <a:off x="4938558" y="3805297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8059F9-505A-8163-3AFE-FF7AAE064368}"/>
              </a:ext>
            </a:extLst>
          </p:cNvPr>
          <p:cNvSpPr/>
          <p:nvPr/>
        </p:nvSpPr>
        <p:spPr>
          <a:xfrm>
            <a:off x="8045708" y="306171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CC50F546-494F-6322-0939-713993ED7254}"/>
              </a:ext>
            </a:extLst>
          </p:cNvPr>
          <p:cNvSpPr/>
          <p:nvPr/>
        </p:nvSpPr>
        <p:spPr>
          <a:xfrm rot="8934229">
            <a:off x="2765270" y="1980333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3D18A74F-AD6F-0DD6-5CD6-14FACB3728D4}"/>
              </a:ext>
            </a:extLst>
          </p:cNvPr>
          <p:cNvSpPr/>
          <p:nvPr/>
        </p:nvSpPr>
        <p:spPr>
          <a:xfrm rot="4294117">
            <a:off x="5481508" y="2822771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320B90F-F4C9-0904-8F7B-30F7813F4683}"/>
              </a:ext>
            </a:extLst>
          </p:cNvPr>
          <p:cNvSpPr/>
          <p:nvPr/>
        </p:nvSpPr>
        <p:spPr>
          <a:xfrm rot="19524698">
            <a:off x="7063606" y="768708"/>
            <a:ext cx="978408" cy="978408"/>
          </a:xfrm>
          <a:prstGeom prst="circularArrow">
            <a:avLst>
              <a:gd name="adj1" fmla="val 9421"/>
              <a:gd name="adj2" fmla="val 737302"/>
              <a:gd name="adj3" fmla="val 20553878"/>
              <a:gd name="adj4" fmla="val 3166377"/>
              <a:gd name="adj5" fmla="val 1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64E692-1915-B164-C015-52B1134080F5}"/>
              </a:ext>
            </a:extLst>
          </p:cNvPr>
          <p:cNvSpPr/>
          <p:nvPr/>
        </p:nvSpPr>
        <p:spPr>
          <a:xfrm>
            <a:off x="2976286" y="3621865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temp.wav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B7A36-EA4B-D02E-B474-271B28AA7366}"/>
              </a:ext>
            </a:extLst>
          </p:cNvPr>
          <p:cNvSpPr/>
          <p:nvPr/>
        </p:nvSpPr>
        <p:spPr>
          <a:xfrm>
            <a:off x="2976286" y="4383103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0829A-506E-FF99-E32D-4DDF1D445463}"/>
              </a:ext>
            </a:extLst>
          </p:cNvPr>
          <p:cNvSpPr/>
          <p:nvPr/>
        </p:nvSpPr>
        <p:spPr>
          <a:xfrm>
            <a:off x="2976286" y="4748202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+1s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AEC925-65E0-AD31-8FD8-430A2EEB3D8A}"/>
              </a:ext>
            </a:extLst>
          </p:cNvPr>
          <p:cNvSpPr/>
          <p:nvPr/>
        </p:nvSpPr>
        <p:spPr>
          <a:xfrm rot="3437616">
            <a:off x="1576871" y="4006338"/>
            <a:ext cx="1651509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A23593-7000-46F3-9644-BE385C8D578C}"/>
              </a:ext>
            </a:extLst>
          </p:cNvPr>
          <p:cNvSpPr/>
          <p:nvPr/>
        </p:nvSpPr>
        <p:spPr>
          <a:xfrm>
            <a:off x="4273653" y="4061054"/>
            <a:ext cx="302918" cy="10610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3758F-B825-FF72-C136-4A0FA641A840}"/>
              </a:ext>
            </a:extLst>
          </p:cNvPr>
          <p:cNvSpPr/>
          <p:nvPr/>
        </p:nvSpPr>
        <p:spPr>
          <a:xfrm>
            <a:off x="7784290" y="3391858"/>
            <a:ext cx="1180848" cy="373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Hello and welcome to my talk.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E0E62-A520-DFB3-893F-3E5139879720}"/>
              </a:ext>
            </a:extLst>
          </p:cNvPr>
          <p:cNvSpPr/>
          <p:nvPr/>
        </p:nvSpPr>
        <p:spPr>
          <a:xfrm>
            <a:off x="7784290" y="3787997"/>
            <a:ext cx="1180848" cy="37393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Thank you for listening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47AD31-B9B9-9982-310E-63F7A7DAC6DF}"/>
              </a:ext>
            </a:extLst>
          </p:cNvPr>
          <p:cNvSpPr/>
          <p:nvPr/>
        </p:nvSpPr>
        <p:spPr>
          <a:xfrm rot="19921621">
            <a:off x="6919545" y="4099739"/>
            <a:ext cx="787241" cy="397264"/>
          </a:xfrm>
          <a:prstGeom prst="rightArrow">
            <a:avLst>
              <a:gd name="adj1" fmla="val 33879"/>
              <a:gd name="adj2" fmla="val 48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A3429F9-89FC-4E45-686C-B5FEB525A75B}"/>
              </a:ext>
            </a:extLst>
          </p:cNvPr>
          <p:cNvSpPr/>
          <p:nvPr/>
        </p:nvSpPr>
        <p:spPr>
          <a:xfrm>
            <a:off x="8495004" y="2366671"/>
            <a:ext cx="466284" cy="784754"/>
          </a:xfrm>
          <a:prstGeom prst="downArrow">
            <a:avLst>
              <a:gd name="adj1" fmla="val 3701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269B3-D066-CE91-325C-1C50CF6FA978}"/>
              </a:ext>
            </a:extLst>
          </p:cNvPr>
          <p:cNvSpPr txBox="1"/>
          <p:nvPr/>
        </p:nvSpPr>
        <p:spPr>
          <a:xfrm>
            <a:off x="8799065" y="2450086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Polling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BA1C5-D969-2FE7-7094-35D0E5743310}"/>
              </a:ext>
            </a:extLst>
          </p:cNvPr>
          <p:cNvSpPr txBox="1"/>
          <p:nvPr/>
        </p:nvSpPr>
        <p:spPr>
          <a:xfrm>
            <a:off x="2077349" y="6110409"/>
            <a:ext cx="629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Partly implemented in https://github.com/mallorbc/whisper_mic</a:t>
            </a:r>
            <a:endParaRPr lang="de-DE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0BD685B-4A37-F259-E302-3CBE7CD2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29" y="3495609"/>
            <a:ext cx="3046553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import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cs typeface="Segoe UI" panose="020B0502040204020203" pitchFamily="34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</a:b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result_queue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queue.Queue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cs typeface="Segoe UI" panose="020B0502040204020203" pitchFamily="34" charset="0"/>
              </a:rPr>
              <a:t>()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3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6AC3-0FF7-BA17-5C1D-9082F3D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github.com/openai/whisper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82919-78F2-F914-CE99-7069EFE6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4E9FB-4E31-33FD-5E24-7DE1C59E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3848"/>
            <a:ext cx="9435677" cy="55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FC30-0724-B9DE-52FD-0B8D5C46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vs Multiprocessing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7441B-C1C5-066A-B676-019AA66DA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Threads</a:t>
            </a:r>
          </a:p>
          <a:p>
            <a:r>
              <a:rPr lang="en-US" dirty="0"/>
              <a:t>Shared Memory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Queue</a:t>
            </a:r>
          </a:p>
          <a:p>
            <a:r>
              <a:rPr lang="en-US" dirty="0"/>
              <a:t>Asynchronous code</a:t>
            </a:r>
          </a:p>
          <a:p>
            <a:r>
              <a:rPr lang="en-US" dirty="0"/>
              <a:t>Do NOT run at the same time (GIL)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AA754-64AC-32AA-A7D4-05DCD28E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Processes</a:t>
            </a:r>
          </a:p>
          <a:p>
            <a:r>
              <a:rPr lang="en-US" dirty="0"/>
              <a:t>Multiple isolated python instances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</a:t>
            </a:r>
            <a:r>
              <a:rPr lang="en-US" dirty="0"/>
              <a:t>and Pipe</a:t>
            </a:r>
          </a:p>
          <a:p>
            <a:r>
              <a:rPr lang="en-US" dirty="0"/>
              <a:t>Multi-core execution</a:t>
            </a:r>
          </a:p>
        </p:txBody>
      </p:sp>
    </p:spTree>
    <p:extLst>
      <p:ext uri="{BB962C8B-B14F-4D97-AF65-F5344CB8AC3E}">
        <p14:creationId xmlns:p14="http://schemas.microsoft.com/office/powerpoint/2010/main" val="18617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F7191F-ED21-7860-91D4-1AD8ABFFE98A}"/>
              </a:ext>
            </a:extLst>
          </p:cNvPr>
          <p:cNvSpPr/>
          <p:nvPr/>
        </p:nvSpPr>
        <p:spPr>
          <a:xfrm>
            <a:off x="701749" y="1825625"/>
            <a:ext cx="10249786" cy="43205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5FC30-0724-B9DE-52FD-0B8D5C46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vs Multiprocessing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7441B-C1C5-066A-B676-019AA66DA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Threads</a:t>
            </a:r>
          </a:p>
          <a:p>
            <a:r>
              <a:rPr lang="en-US" dirty="0"/>
              <a:t>Shared Memory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Queue</a:t>
            </a:r>
          </a:p>
          <a:p>
            <a:r>
              <a:rPr lang="en-US" dirty="0"/>
              <a:t>Asynchronous code</a:t>
            </a:r>
          </a:p>
          <a:p>
            <a:r>
              <a:rPr lang="en-US" dirty="0"/>
              <a:t>Do NOT run at the same time (GIL)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AA754-64AC-32AA-A7D4-05DCD28E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Processes</a:t>
            </a:r>
          </a:p>
          <a:p>
            <a:r>
              <a:rPr lang="en-US" dirty="0"/>
              <a:t>Multiple isolated python instances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</a:t>
            </a:r>
            <a:r>
              <a:rPr lang="en-US" dirty="0"/>
              <a:t>and Pipe</a:t>
            </a:r>
          </a:p>
          <a:p>
            <a:r>
              <a:rPr lang="en-US" dirty="0"/>
              <a:t>Multi-core execution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3DE4504-1ADF-03D9-5D26-4E61DA01471C}"/>
              </a:ext>
            </a:extLst>
          </p:cNvPr>
          <p:cNvSpPr/>
          <p:nvPr/>
        </p:nvSpPr>
        <p:spPr>
          <a:xfrm>
            <a:off x="2995573" y="2923712"/>
            <a:ext cx="1206848" cy="59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F6BE13-FC96-C08B-4CAA-340B70A03353}"/>
              </a:ext>
            </a:extLst>
          </p:cNvPr>
          <p:cNvSpPr/>
          <p:nvPr/>
        </p:nvSpPr>
        <p:spPr>
          <a:xfrm>
            <a:off x="944677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Record audio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D4A09A-B62D-293F-86A9-E7A793DB7354}"/>
              </a:ext>
            </a:extLst>
          </p:cNvPr>
          <p:cNvSpPr/>
          <p:nvPr/>
        </p:nvSpPr>
        <p:spPr>
          <a:xfrm>
            <a:off x="4349835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Transcribe with Whisper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B60489-22B9-6624-3E44-3016F51A441E}"/>
              </a:ext>
            </a:extLst>
          </p:cNvPr>
          <p:cNvSpPr/>
          <p:nvPr/>
        </p:nvSpPr>
        <p:spPr>
          <a:xfrm>
            <a:off x="6400731" y="2923711"/>
            <a:ext cx="1206848" cy="597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38047F-1657-A3C8-AC9B-0ADFA5345BD9}"/>
              </a:ext>
            </a:extLst>
          </p:cNvPr>
          <p:cNvSpPr/>
          <p:nvPr/>
        </p:nvSpPr>
        <p:spPr>
          <a:xfrm>
            <a:off x="7754993" y="2270864"/>
            <a:ext cx="1903482" cy="19034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Render subtitles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ACA84AFB-70BF-2F18-3F51-887272CC9554}"/>
              </a:ext>
            </a:extLst>
          </p:cNvPr>
          <p:cNvSpPr/>
          <p:nvPr/>
        </p:nvSpPr>
        <p:spPr>
          <a:xfrm rot="10800000">
            <a:off x="1641074" y="4499332"/>
            <a:ext cx="7175921" cy="164682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3636C-901A-C6AB-298E-E243998F9D39}"/>
              </a:ext>
            </a:extLst>
          </p:cNvPr>
          <p:cNvSpPr txBox="1"/>
          <p:nvPr/>
        </p:nvSpPr>
        <p:spPr>
          <a:xfrm>
            <a:off x="4868726" y="5274453"/>
            <a:ext cx="11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089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FC30-0724-B9DE-52FD-0B8D5C46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vs Multiprocessing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7441B-C1C5-066A-B676-019AA66DA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Threads</a:t>
            </a:r>
          </a:p>
          <a:p>
            <a:r>
              <a:rPr lang="en-US" dirty="0"/>
              <a:t>Shared Memory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Queue</a:t>
            </a:r>
          </a:p>
          <a:p>
            <a:r>
              <a:rPr lang="en-US" dirty="0"/>
              <a:t>Asynchronous code</a:t>
            </a:r>
          </a:p>
          <a:p>
            <a:r>
              <a:rPr lang="en-US" dirty="0"/>
              <a:t>Do NOT run at the same time (GIL)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4AA754-64AC-32AA-A7D4-05DCD28E8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Processes</a:t>
            </a:r>
          </a:p>
          <a:p>
            <a:r>
              <a:rPr lang="en-US" dirty="0"/>
              <a:t>Multiple isolated python instances</a:t>
            </a:r>
          </a:p>
          <a:p>
            <a:r>
              <a:rPr lang="en-US" dirty="0"/>
              <a:t>Communicate via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</a:t>
            </a:r>
            <a:r>
              <a:rPr lang="en-US" dirty="0"/>
              <a:t>and Pipe</a:t>
            </a:r>
          </a:p>
          <a:p>
            <a:r>
              <a:rPr lang="en-US" dirty="0"/>
              <a:t>Multi-core execution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113B1D-8742-D37C-F98C-7A01699F0737}"/>
              </a:ext>
            </a:extLst>
          </p:cNvPr>
          <p:cNvSpPr txBox="1">
            <a:spLocks/>
          </p:cNvSpPr>
          <p:nvPr/>
        </p:nvSpPr>
        <p:spPr>
          <a:xfrm>
            <a:off x="762000" y="5231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async / await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6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29C6-17D7-E07D-260E-A676E4985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de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F4EC39-4B7F-E002-55B4-AFAE32293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55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5BA1-5970-28DC-D4CC-288E223F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282A-60C8-38F0-92C0-1F8E6F0F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 descr="A picture containing text, light, red&#10;&#10;Description automatically generated">
            <a:extLst>
              <a:ext uri="{FF2B5EF4-FFF2-40B4-BE49-F238E27FC236}">
                <a16:creationId xmlns:a16="http://schemas.microsoft.com/office/drawing/2014/main" id="{90DFB674-22BA-49ED-D8A6-DBB4B7FB5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97" y="1051393"/>
            <a:ext cx="3623162" cy="5240830"/>
          </a:xfrm>
          <a:prstGeom prst="rect">
            <a:avLst/>
          </a:prstGeom>
        </p:spPr>
      </p:pic>
      <p:pic>
        <p:nvPicPr>
          <p:cNvPr id="5" name="Picture 4" descr="A blue and yellow snake logo&#10;&#10;Description automatically generated with low confidence">
            <a:extLst>
              <a:ext uri="{FF2B5EF4-FFF2-40B4-BE49-F238E27FC236}">
                <a16:creationId xmlns:a16="http://schemas.microsoft.com/office/drawing/2014/main" id="{7ACA5EAC-E761-90FE-4F27-C309683F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97" y="1027906"/>
            <a:ext cx="2343136" cy="2567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A5F68-B533-1EBC-3F48-C6244DA44E96}"/>
              </a:ext>
            </a:extLst>
          </p:cNvPr>
          <p:cNvSpPr txBox="1"/>
          <p:nvPr/>
        </p:nvSpPr>
        <p:spPr>
          <a:xfrm>
            <a:off x="1759474" y="2519778"/>
            <a:ext cx="370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Whisper AI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76010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A9DA13-0197-4BF1-FCAE-F57EA6E5E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3711" r="5233" b="2004"/>
          <a:stretch/>
        </p:blipFill>
        <p:spPr>
          <a:xfrm>
            <a:off x="4657060" y="233916"/>
            <a:ext cx="7414646" cy="6337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B5BA1-5970-28DC-D4CC-288E223F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lambdalabs.com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282A-60C8-38F0-92C0-1F8E6F0F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40" y="1825625"/>
            <a:ext cx="10981660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/>
              <a:t>github.com/</a:t>
            </a:r>
            <a:r>
              <a:rPr lang="de-DE" sz="2400" dirty="0" err="1"/>
              <a:t>tatellos</a:t>
            </a:r>
            <a:r>
              <a:rPr lang="de-DE" sz="2400" dirty="0"/>
              <a:t>/</a:t>
            </a:r>
            <a:r>
              <a:rPr lang="de-DE" sz="2400" dirty="0" err="1"/>
              <a:t>whisper</a:t>
            </a:r>
            <a:r>
              <a:rPr lang="de-DE" sz="2400" dirty="0"/>
              <a:t>-stream</a:t>
            </a:r>
          </a:p>
        </p:txBody>
      </p:sp>
    </p:spTree>
    <p:extLst>
      <p:ext uri="{BB962C8B-B14F-4D97-AF65-F5344CB8AC3E}">
        <p14:creationId xmlns:p14="http://schemas.microsoft.com/office/powerpoint/2010/main" val="10644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CA3E-837F-C5AA-C223-B36C17F5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Content Placeholder 11" descr="A close up of a goggles&#10;&#10;Description automatically generated">
            <a:extLst>
              <a:ext uri="{FF2B5EF4-FFF2-40B4-BE49-F238E27FC236}">
                <a16:creationId xmlns:a16="http://schemas.microsoft.com/office/drawing/2014/main" id="{54111749-941F-9385-79F2-3D993EF36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2" y="2385477"/>
            <a:ext cx="5069958" cy="3361603"/>
          </a:xfrm>
        </p:spPr>
      </p:pic>
      <p:pic>
        <p:nvPicPr>
          <p:cNvPr id="15" name="Picture 14" descr="A black and clear goggles&#10;&#10;Description automatically generated">
            <a:extLst>
              <a:ext uri="{FF2B5EF4-FFF2-40B4-BE49-F238E27FC236}">
                <a16:creationId xmlns:a16="http://schemas.microsoft.com/office/drawing/2014/main" id="{12EED271-C2CB-FEB8-EFD6-A33D884D8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7" y="629979"/>
            <a:ext cx="6021715" cy="33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43128" y="2048328"/>
            <a:ext cx="8124825" cy="165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25" b="1" dirty="0">
                <a:latin typeface="+mj-lt"/>
              </a:rPr>
              <a:t>tatellos@arens.ma</a:t>
            </a:r>
          </a:p>
          <a:p>
            <a:pPr fontAlgn="base"/>
            <a:endParaRPr lang="en-US" sz="2025" b="1" dirty="0">
              <a:latin typeface="+mj-lt"/>
            </a:endParaRPr>
          </a:p>
          <a:p>
            <a:pPr fontAlgn="base"/>
            <a:r>
              <a:rPr lang="en-US" sz="2025" b="1" dirty="0">
                <a:latin typeface="+mj-lt"/>
              </a:rPr>
              <a:t>github.com/</a:t>
            </a:r>
            <a:r>
              <a:rPr lang="en-US" sz="2025" b="1" dirty="0" err="1">
                <a:latin typeface="+mj-lt"/>
              </a:rPr>
              <a:t>tatellos</a:t>
            </a:r>
            <a:r>
              <a:rPr lang="en-US" sz="2025" b="1" dirty="0">
                <a:latin typeface="+mj-lt"/>
              </a:rPr>
              <a:t>/whisper-stream</a:t>
            </a:r>
          </a:p>
          <a:p>
            <a:pPr fontAlgn="base"/>
            <a:endParaRPr lang="en-US" sz="2025" b="1" dirty="0">
              <a:latin typeface="+mj-lt"/>
            </a:endParaRPr>
          </a:p>
          <a:p>
            <a:pPr fontAlgn="base"/>
            <a:r>
              <a:rPr lang="en-US" sz="2025" b="1" dirty="0">
                <a:latin typeface="+mj-lt"/>
              </a:rPr>
              <a:t>linkedin.com/in/</a:t>
            </a:r>
            <a:r>
              <a:rPr lang="en-US" sz="2025" b="1" dirty="0" err="1">
                <a:latin typeface="+mj-lt"/>
              </a:rPr>
              <a:t>mathias-arens-msc</a:t>
            </a:r>
            <a:endParaRPr lang="en-US" sz="2025" b="1" dirty="0">
              <a:latin typeface="+mj-lt"/>
            </a:endParaRPr>
          </a:p>
        </p:txBody>
      </p:sp>
      <p:pic>
        <p:nvPicPr>
          <p:cNvPr id="5" name="Picture 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9844C497-945B-060F-CC60-FCB9B9427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76" y="2055507"/>
            <a:ext cx="1614168" cy="1614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E79AAA-5CCA-9B71-A44E-75111B82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649" y="1879102"/>
            <a:ext cx="2062718" cy="19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4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DC5-87B9-298E-FB12-0B76956E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Whisper architecture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6048D50-A122-0765-F2EB-96F7283A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60" y="643466"/>
            <a:ext cx="4023412" cy="556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C3DA4-067D-F069-5AD5-34DA2F76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81" y="0"/>
            <a:ext cx="904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1D95-6816-7588-941B-BC723FC9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16112"/>
            <a:ext cx="5969620" cy="1512888"/>
          </a:xfrm>
        </p:spPr>
        <p:txBody>
          <a:bodyPr/>
          <a:lstStyle/>
          <a:p>
            <a:r>
              <a:rPr lang="en-GB" dirty="0"/>
              <a:t>680,000 hours (117,000 non-English)</a:t>
            </a:r>
          </a:p>
          <a:p>
            <a:r>
              <a:rPr lang="en-GB" dirty="0"/>
              <a:t>125,000 hours </a:t>
            </a:r>
            <a:r>
              <a:rPr lang="en-GB" dirty="0" err="1"/>
              <a:t>X→en</a:t>
            </a:r>
            <a:r>
              <a:rPr lang="en-GB" dirty="0"/>
              <a:t> translation</a:t>
            </a:r>
          </a:p>
          <a:p>
            <a:endParaRPr lang="en-GB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E47A5-D6B7-EFA1-AD0C-E3E286407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5" b="38508"/>
          <a:stretch/>
        </p:blipFill>
        <p:spPr>
          <a:xfrm>
            <a:off x="705634" y="174503"/>
            <a:ext cx="5129870" cy="63183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ECDF8C-603C-6BCE-E25E-2B6DA430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E1C1AF-7FB4-0BF1-4E5F-D5A870E6AAF7}"/>
              </a:ext>
            </a:extLst>
          </p:cNvPr>
          <p:cNvSpPr txBox="1">
            <a:spLocks/>
          </p:cNvSpPr>
          <p:nvPr/>
        </p:nvSpPr>
        <p:spPr>
          <a:xfrm>
            <a:off x="6096000" y="3656283"/>
            <a:ext cx="5969620" cy="151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Diverse audio input: robust</a:t>
            </a:r>
          </a:p>
          <a:p>
            <a:pPr marL="0" indent="0">
              <a:buNone/>
            </a:pPr>
            <a:r>
              <a:rPr lang="en-GB" dirty="0"/>
              <a:t>→ </a:t>
            </a:r>
            <a:r>
              <a:rPr lang="en-US" dirty="0"/>
              <a:t>No fine-tuning necessary</a:t>
            </a:r>
          </a:p>
        </p:txBody>
      </p:sp>
    </p:spTree>
    <p:extLst>
      <p:ext uri="{BB962C8B-B14F-4D97-AF65-F5344CB8AC3E}">
        <p14:creationId xmlns:p14="http://schemas.microsoft.com/office/powerpoint/2010/main" val="496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DC5-87B9-298E-FB12-0B76956E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Whisper architecture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6048D50-A122-0765-F2EB-96F7283A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60" y="643466"/>
            <a:ext cx="4023412" cy="556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C3DA4-067D-F069-5AD5-34DA2F76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81" y="0"/>
            <a:ext cx="904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DC5-87B9-298E-FB12-0B76956E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Whisper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C3DA4-067D-F069-5AD5-34DA2F760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5" b="39204"/>
          <a:stretch/>
        </p:blipFill>
        <p:spPr>
          <a:xfrm>
            <a:off x="0" y="176729"/>
            <a:ext cx="8508598" cy="630595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6C4317-D1AF-2E43-FD1F-7B95121F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096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DC5-87B9-298E-FB12-0B76956E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Whisper architecture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6048D50-A122-0765-F2EB-96F7283A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75" y="629746"/>
            <a:ext cx="4228748" cy="5852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DC13-4B61-DC94-A2E0-3361CC513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5" b="39204"/>
          <a:stretch/>
        </p:blipFill>
        <p:spPr>
          <a:xfrm>
            <a:off x="0" y="176729"/>
            <a:ext cx="8508598" cy="63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3DC5-87B9-298E-FB12-0B76956E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Whisper architecture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6048D50-A122-0765-F2EB-96F7283A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60" y="643466"/>
            <a:ext cx="4023412" cy="556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C3DA4-067D-F069-5AD5-34DA2F76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81" y="0"/>
            <a:ext cx="904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Widescreen</PresentationFormat>
  <Paragraphs>240</Paragraphs>
  <Slides>37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github.com/openai/whisper</vt:lpstr>
      <vt:lpstr>Whisper architecture</vt:lpstr>
      <vt:lpstr>PowerPoint Presentation</vt:lpstr>
      <vt:lpstr>Whisper architecture</vt:lpstr>
      <vt:lpstr>Whisper architecture</vt:lpstr>
      <vt:lpstr>Whisper architecture</vt:lpstr>
      <vt:lpstr>Whisper architecture</vt:lpstr>
      <vt:lpstr>PowerPoint Presentation</vt:lpstr>
      <vt:lpstr>PowerPoint Presentation</vt:lpstr>
      <vt:lpstr>PowerPoint Presentation</vt:lpstr>
      <vt:lpstr>Whisper AI For Subtitles</vt:lpstr>
      <vt:lpstr>The challenge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Whisper AI For Subtitles</vt:lpstr>
      <vt:lpstr>Threading vs Multiprocessing</vt:lpstr>
      <vt:lpstr>Threading vs Multiprocessing</vt:lpstr>
      <vt:lpstr>Threading vs Multiprocessing</vt:lpstr>
      <vt:lpstr>What’s next?</vt:lpstr>
      <vt:lpstr>PowerPoint Presentation</vt:lpstr>
      <vt:lpstr>lambdalabs.com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 Arens</dc:creator>
  <cp:lastModifiedBy>Mathias Arens</cp:lastModifiedBy>
  <cp:revision>26</cp:revision>
  <dcterms:created xsi:type="dcterms:W3CDTF">2023-03-13T21:02:21Z</dcterms:created>
  <dcterms:modified xsi:type="dcterms:W3CDTF">2023-07-20T14:14:54Z</dcterms:modified>
</cp:coreProperties>
</file>